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208" y="68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DB84-C8E4-F1BF-747D-9C3916247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73AFE-AB04-AD57-AE7E-5889CC29E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AE401-4731-E03D-F629-8143205F1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D9D1A-8443-F86F-FE89-D3247FE3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262BF-DFB6-DB3E-82D8-01204C269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79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CB93-D011-D959-843B-D6F19FF0B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108C41-7D9C-5EB7-CB8B-3A2F97F9B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8A1A8-69B2-1E45-6702-63C2D343E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4CE91-ECB2-FDF0-FFC8-8EB362E1C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BBD5F-7D8E-5929-BCD4-BDEB2C3B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B68EC9-4BE0-2A5E-E307-6C58D5ED8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2C957F-D93B-35FF-1380-5B77DBCD9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5B849-674C-14F3-62E3-B3B8DC1C5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C1531-1C0C-52B9-AA6E-D8262C3B6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50B4B-40C0-2601-D3FC-9BF2E09D2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2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3407-66A1-D2D0-DB41-65DD1870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D4D3F-37F1-B097-8AF9-1725276FB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9260F-1847-787C-82AF-3C710ED9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80269-54EC-2ACD-3CFB-5DE986BB8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9C5D1-1D99-0BD0-751C-0040E4D56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73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162D0-5640-6373-ECB4-0BFE3ED4A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D94B7-696E-9820-0A39-26F150BE7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8B3F4-275C-348C-6175-8980CFFDD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BE248-6C02-1B83-B46D-BB93C1E6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9550C-D430-3F49-5215-55630B2F8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60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2801-590D-3278-E31D-70E62A3CD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958C4-56CB-39E3-8B97-1D30E1945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915A7-18CF-EFBC-BC02-E2F6E6DEB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5F3A2-FBD9-B3EA-DDC3-8B9F952D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9CBA3-34C2-9231-2AFA-51C54AEF6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44D4C-39B8-21F5-6963-7C91C3773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71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C317C-24F3-DCCB-D9F1-8FA9AD73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98E24-247E-8B83-720A-56CAB7CC7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B1C06-66B2-ABC3-3C0F-32D15EEFC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83E97-7721-9457-63CB-0DB95DBA2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901F92-11C3-7D93-263B-CF0E1BA90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1E029B-71D6-8F8E-7387-85111DFB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45DB1-3B3D-6E2E-1F8B-AC3068559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8430EF-25C0-BA9F-E6BD-2AC391443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73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4716-7D7C-35AA-A0C6-38840C16D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A6B4F-57F0-DD57-7DB0-7B73E18FB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955D6-0ECB-A2B0-2B31-D2A17FA21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2287D-68C7-F6EA-1F91-82E246B3A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84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43C5B-6A8D-7926-3BFF-DD220B33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1A894-F2FB-108F-451B-AABD044B7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36DA6-E50B-A3A2-0FD7-D7FBDFFCF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70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ABD7-65A6-195E-B083-685AB904E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E6910-8B0D-2B92-A01D-7623B2F4E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21B50B-1135-446F-127F-AF421841A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7A104-006F-AC08-DE20-81CFB2AA0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03635-7D0C-DB0A-1F88-9AFC615CB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CA64E-B0FE-DAAE-B79A-C3AF058C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17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6DC7-B185-BA66-E8F0-4F1A97FA2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00440-8C3E-00B3-47F8-0090F1A983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F23E7B-2B79-40FC-DEEA-CCF75FE2D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FFC64-B536-5501-C8C0-2E6D4AC9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667A9-AB9D-BAD6-3B22-FC7D72226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3E00F-5F1A-A97D-B716-DF4582DCF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28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B3EDC6-97E1-B727-DDFC-D69141FA5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7110F-6793-FE81-41D8-EE7650117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CF00F-55BE-1442-900E-FC551D775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08776-924C-E624-B353-871B28B21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426DD-F5FE-0841-C49C-B50560344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41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/4.0/?ref=chooser-v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AD0E42-4B40-84B3-9071-49CEF4E799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6254" y="147782"/>
            <a:ext cx="350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ARC AUDIENCES MAP</a:t>
            </a:r>
            <a:endParaRPr lang="en-GB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24D5FB-C5F7-FCB3-F5E5-67189E77A2D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74378" y="147782"/>
            <a:ext cx="4326622" cy="4646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B29D9F-0B27-36CF-B45F-9FDB1D857E0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92211" y="195423"/>
            <a:ext cx="240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IDEA: 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AD220D-FAB2-2B0A-8C90-BA6A0AFE5F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06696" y="199291"/>
            <a:ext cx="2424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AUTHOR:</a:t>
            </a:r>
            <a:endParaRPr lang="en-GB" dirty="0"/>
          </a:p>
        </p:txBody>
      </p:sp>
      <p:sp>
        <p:nvSpPr>
          <p:cNvPr id="56" name="object 30">
            <a:extLst>
              <a:ext uri="{FF2B5EF4-FFF2-40B4-BE49-F238E27FC236}">
                <a16:creationId xmlns:a16="http://schemas.microsoft.com/office/drawing/2014/main" id="{5250442A-BD12-CB11-872B-A9A767BBA278}"/>
              </a:ext>
            </a:extLst>
          </p:cNvPr>
          <p:cNvSpPr txBox="1">
            <a:spLocks/>
          </p:cNvSpPr>
          <p:nvPr/>
        </p:nvSpPr>
        <p:spPr>
          <a:xfrm>
            <a:off x="166254" y="6422561"/>
            <a:ext cx="2894416" cy="245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en-US" sz="700" spc="-25" dirty="0">
                <a:solidFill>
                  <a:srgbClr val="231F20"/>
                </a:solidFill>
                <a:cs typeface="Palatino Linotype"/>
              </a:rPr>
              <a:t>This mapping tool was developed by Dave Jarman and Julian Jantke for use by the ARC Accelerator in 2023</a:t>
            </a:r>
            <a:r>
              <a:rPr lang="en-US" sz="700" spc="-25" dirty="0">
                <a:solidFill>
                  <a:srgbClr val="231F20"/>
                </a:solidFill>
                <a:latin typeface="Palatino Linotype"/>
                <a:cs typeface="Palatino Linotype"/>
              </a:rPr>
              <a:t>.</a:t>
            </a:r>
            <a:endParaRPr sz="700" dirty="0">
              <a:latin typeface="Palatino Linotype"/>
              <a:cs typeface="Palatino Linotype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A4CBD98-3738-BECE-2F6C-7A08E5335D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6254" y="713064"/>
            <a:ext cx="11859491" cy="5491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D5C0CE3-ADF8-DE50-4653-FA91A021F06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01000" y="6302777"/>
            <a:ext cx="2441831" cy="452190"/>
          </a:xfrm>
          <a:prstGeom prst="rect">
            <a:avLst/>
          </a:prstGeom>
        </p:spPr>
      </p:pic>
      <p:graphicFrame>
        <p:nvGraphicFramePr>
          <p:cNvPr id="84" name="Table 84">
            <a:extLst>
              <a:ext uri="{FF2B5EF4-FFF2-40B4-BE49-F238E27FC236}">
                <a16:creationId xmlns:a16="http://schemas.microsoft.com/office/drawing/2014/main" id="{0E90F51A-B44B-DBD1-1131-B79C62E3D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117449"/>
              </p:ext>
            </p:extLst>
          </p:nvPr>
        </p:nvGraphicFramePr>
        <p:xfrm>
          <a:off x="260350" y="830154"/>
          <a:ext cx="11674474" cy="5023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7782">
                  <a:extLst>
                    <a:ext uri="{9D8B030D-6E8A-4147-A177-3AD203B41FA5}">
                      <a16:colId xmlns:a16="http://schemas.microsoft.com/office/drawing/2014/main" val="985147285"/>
                    </a:ext>
                  </a:extLst>
                </a:gridCol>
                <a:gridCol w="1667782">
                  <a:extLst>
                    <a:ext uri="{9D8B030D-6E8A-4147-A177-3AD203B41FA5}">
                      <a16:colId xmlns:a16="http://schemas.microsoft.com/office/drawing/2014/main" val="3769198243"/>
                    </a:ext>
                  </a:extLst>
                </a:gridCol>
                <a:gridCol w="1667782">
                  <a:extLst>
                    <a:ext uri="{9D8B030D-6E8A-4147-A177-3AD203B41FA5}">
                      <a16:colId xmlns:a16="http://schemas.microsoft.com/office/drawing/2014/main" val="2925729043"/>
                    </a:ext>
                  </a:extLst>
                </a:gridCol>
                <a:gridCol w="1667782">
                  <a:extLst>
                    <a:ext uri="{9D8B030D-6E8A-4147-A177-3AD203B41FA5}">
                      <a16:colId xmlns:a16="http://schemas.microsoft.com/office/drawing/2014/main" val="1034225220"/>
                    </a:ext>
                  </a:extLst>
                </a:gridCol>
                <a:gridCol w="1667782">
                  <a:extLst>
                    <a:ext uri="{9D8B030D-6E8A-4147-A177-3AD203B41FA5}">
                      <a16:colId xmlns:a16="http://schemas.microsoft.com/office/drawing/2014/main" val="389007762"/>
                    </a:ext>
                  </a:extLst>
                </a:gridCol>
                <a:gridCol w="1667782">
                  <a:extLst>
                    <a:ext uri="{9D8B030D-6E8A-4147-A177-3AD203B41FA5}">
                      <a16:colId xmlns:a16="http://schemas.microsoft.com/office/drawing/2014/main" val="1497670445"/>
                    </a:ext>
                  </a:extLst>
                </a:gridCol>
                <a:gridCol w="1667782">
                  <a:extLst>
                    <a:ext uri="{9D8B030D-6E8A-4147-A177-3AD203B41FA5}">
                      <a16:colId xmlns:a16="http://schemas.microsoft.com/office/drawing/2014/main" val="3160000083"/>
                    </a:ext>
                  </a:extLst>
                </a:gridCol>
              </a:tblGrid>
              <a:tr h="579546">
                <a:tc>
                  <a:txBody>
                    <a:bodyPr/>
                    <a:lstStyle/>
                    <a:p>
                      <a:pPr algn="ctr"/>
                      <a:r>
                        <a:rPr lang="en-GB" sz="1100" b="1"/>
                        <a:t>Audience Name</a:t>
                      </a:r>
                      <a:endParaRPr lang="en-GB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Beneficiary, User, Customer, </a:t>
                      </a:r>
                    </a:p>
                    <a:p>
                      <a:pPr algn="ctr"/>
                      <a:r>
                        <a:rPr lang="en-GB" sz="1100" b="1" dirty="0"/>
                        <a:t>Stakeholder?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Their problem or opportunity?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Our initial offering to them?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Means of engagement?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Barrier to engagement?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Next step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3393267"/>
                  </a:ext>
                </a:extLst>
              </a:tr>
              <a:tr h="88579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8304"/>
                  </a:ext>
                </a:extLst>
              </a:tr>
              <a:tr h="88579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208918"/>
                  </a:ext>
                </a:extLst>
              </a:tr>
              <a:tr h="88579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21205"/>
                  </a:ext>
                </a:extLst>
              </a:tr>
              <a:tr h="88579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36325"/>
                  </a:ext>
                </a:extLst>
              </a:tr>
              <a:tr h="88579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9755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DA0EA03-227C-27D2-19D2-182CA199097A}"/>
              </a:ext>
            </a:extLst>
          </p:cNvPr>
          <p:cNvSpPr txBox="1"/>
          <p:nvPr/>
        </p:nvSpPr>
        <p:spPr>
          <a:xfrm flipH="1">
            <a:off x="3405930" y="6400752"/>
            <a:ext cx="46565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700" b="0" i="0" dirty="0">
                <a:solidFill>
                  <a:srgbClr val="333333"/>
                </a:solidFill>
                <a:effectLst/>
                <a:ea typeface="Source Sans Pro" panose="020B0503030403020204" pitchFamily="34" charset="0"/>
              </a:rPr>
              <a:t>ARC Audience Map © 2023 by Dave Jarman is licensed under CC BY-NC 4.0. To view a copy of this license, visit http://creativecommons.org/licenses/by-nc/4.0/</a:t>
            </a:r>
            <a:endParaRPr lang="en-GB" sz="700" dirty="0">
              <a:ea typeface="Source Sans Pro" panose="020B0503030403020204" pitchFamily="34" charset="0"/>
            </a:endParaRPr>
          </a:p>
        </p:txBody>
      </p:sp>
      <p:sp>
        <p:nvSpPr>
          <p:cNvPr id="11" name="AutoShape 5">
            <a:hlinkClick r:id="rId3"/>
            <a:extLst>
              <a:ext uri="{FF2B5EF4-FFF2-40B4-BE49-F238E27FC236}">
                <a16:creationId xmlns:a16="http://schemas.microsoft.com/office/drawing/2014/main" id="{24BF550E-D50B-6E5D-D4F0-A837D46B7E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9788" y="13402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6">
            <a:extLst>
              <a:ext uri="{FF2B5EF4-FFF2-40B4-BE49-F238E27FC236}">
                <a16:creationId xmlns:a16="http://schemas.microsoft.com/office/drawing/2014/main" id="{814E44C5-01EC-5CC8-2755-49B8377313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91250" y="13402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06B5FE-F5CA-B9BB-5B72-BD6599B17204}"/>
              </a:ext>
            </a:extLst>
          </p:cNvPr>
          <p:cNvSpPr txBox="1"/>
          <p:nvPr/>
        </p:nvSpPr>
        <p:spPr>
          <a:xfrm>
            <a:off x="4343400" y="252663"/>
            <a:ext cx="3549316" cy="246221"/>
          </a:xfrm>
          <a:prstGeom prst="rect">
            <a:avLst/>
          </a:prstGeom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5ABE81-EDC9-EC6D-51E4-5E1E072DBA7E}"/>
              </a:ext>
            </a:extLst>
          </p:cNvPr>
          <p:cNvSpPr txBox="1"/>
          <p:nvPr/>
        </p:nvSpPr>
        <p:spPr>
          <a:xfrm>
            <a:off x="9236243" y="252663"/>
            <a:ext cx="2711115" cy="246221"/>
          </a:xfrm>
          <a:prstGeom prst="rect">
            <a:avLst/>
          </a:prstGeom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11048D-506A-370E-26DF-CDE5119BD885}"/>
              </a:ext>
            </a:extLst>
          </p:cNvPr>
          <p:cNvSpPr txBox="1"/>
          <p:nvPr/>
        </p:nvSpPr>
        <p:spPr>
          <a:xfrm>
            <a:off x="356936" y="1499937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7D096E-AE2A-81D8-F2CA-B5412D10CBCB}"/>
              </a:ext>
            </a:extLst>
          </p:cNvPr>
          <p:cNvSpPr txBox="1"/>
          <p:nvPr/>
        </p:nvSpPr>
        <p:spPr>
          <a:xfrm>
            <a:off x="2025315" y="1499936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BD5A04-57D8-1F5C-285E-AA1B9B095202}"/>
              </a:ext>
            </a:extLst>
          </p:cNvPr>
          <p:cNvSpPr txBox="1"/>
          <p:nvPr/>
        </p:nvSpPr>
        <p:spPr>
          <a:xfrm>
            <a:off x="3693694" y="1499935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981F82-0D47-B2A5-22A1-2ED9FC2B3D1B}"/>
              </a:ext>
            </a:extLst>
          </p:cNvPr>
          <p:cNvSpPr txBox="1"/>
          <p:nvPr/>
        </p:nvSpPr>
        <p:spPr>
          <a:xfrm>
            <a:off x="5360068" y="1499934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B4E831-C325-D357-D7B1-F5D041EA6C8E}"/>
              </a:ext>
            </a:extLst>
          </p:cNvPr>
          <p:cNvSpPr txBox="1"/>
          <p:nvPr/>
        </p:nvSpPr>
        <p:spPr>
          <a:xfrm>
            <a:off x="7026442" y="1499933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332A5E-7939-AF0A-027E-130DB4A9D8F9}"/>
              </a:ext>
            </a:extLst>
          </p:cNvPr>
          <p:cNvSpPr txBox="1"/>
          <p:nvPr/>
        </p:nvSpPr>
        <p:spPr>
          <a:xfrm>
            <a:off x="8692816" y="1499933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95D8D7-37B6-F9B9-E64C-080887D9AC4B}"/>
              </a:ext>
            </a:extLst>
          </p:cNvPr>
          <p:cNvSpPr txBox="1"/>
          <p:nvPr/>
        </p:nvSpPr>
        <p:spPr>
          <a:xfrm>
            <a:off x="10359190" y="1499933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25EFEE-59EC-B5D3-2780-DBD6885C99E0}"/>
              </a:ext>
            </a:extLst>
          </p:cNvPr>
          <p:cNvSpPr txBox="1"/>
          <p:nvPr/>
        </p:nvSpPr>
        <p:spPr>
          <a:xfrm>
            <a:off x="356936" y="2389415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103832-BCA6-50B3-78D5-3BA0C55425D0}"/>
              </a:ext>
            </a:extLst>
          </p:cNvPr>
          <p:cNvSpPr txBox="1"/>
          <p:nvPr/>
        </p:nvSpPr>
        <p:spPr>
          <a:xfrm>
            <a:off x="2025315" y="2389414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F8E88C-62AA-6563-2A52-EF594E05FE9B}"/>
              </a:ext>
            </a:extLst>
          </p:cNvPr>
          <p:cNvSpPr txBox="1"/>
          <p:nvPr/>
        </p:nvSpPr>
        <p:spPr>
          <a:xfrm>
            <a:off x="3693694" y="2389413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051EC3-0A56-B075-EF80-B7DE41D967FD}"/>
              </a:ext>
            </a:extLst>
          </p:cNvPr>
          <p:cNvSpPr txBox="1"/>
          <p:nvPr/>
        </p:nvSpPr>
        <p:spPr>
          <a:xfrm>
            <a:off x="5360068" y="2389412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7F0CE2-CA2E-7978-7B83-D073AE5334E8}"/>
              </a:ext>
            </a:extLst>
          </p:cNvPr>
          <p:cNvSpPr txBox="1"/>
          <p:nvPr/>
        </p:nvSpPr>
        <p:spPr>
          <a:xfrm>
            <a:off x="7026442" y="2389411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7A48B2-22BA-DCD3-913E-E16EF4C8E61B}"/>
              </a:ext>
            </a:extLst>
          </p:cNvPr>
          <p:cNvSpPr txBox="1"/>
          <p:nvPr/>
        </p:nvSpPr>
        <p:spPr>
          <a:xfrm>
            <a:off x="8692816" y="2389411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EFCE4E-8A5A-1D18-A7E2-DAB12B14C352}"/>
              </a:ext>
            </a:extLst>
          </p:cNvPr>
          <p:cNvSpPr txBox="1"/>
          <p:nvPr/>
        </p:nvSpPr>
        <p:spPr>
          <a:xfrm>
            <a:off x="10359190" y="2389411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E9C0BE4-94BF-9FE5-D201-BD7690DF498A}"/>
              </a:ext>
            </a:extLst>
          </p:cNvPr>
          <p:cNvSpPr txBox="1"/>
          <p:nvPr/>
        </p:nvSpPr>
        <p:spPr>
          <a:xfrm>
            <a:off x="356936" y="3301451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20C7DA-8FF4-1024-5F4A-418F3F477198}"/>
              </a:ext>
            </a:extLst>
          </p:cNvPr>
          <p:cNvSpPr txBox="1"/>
          <p:nvPr/>
        </p:nvSpPr>
        <p:spPr>
          <a:xfrm>
            <a:off x="2025315" y="3301450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82C1A1-A3E5-01B3-C068-27342D038A5E}"/>
              </a:ext>
            </a:extLst>
          </p:cNvPr>
          <p:cNvSpPr txBox="1"/>
          <p:nvPr/>
        </p:nvSpPr>
        <p:spPr>
          <a:xfrm>
            <a:off x="3693694" y="3301449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614685D-02F8-C3BE-8DC2-B04350316EF8}"/>
              </a:ext>
            </a:extLst>
          </p:cNvPr>
          <p:cNvSpPr txBox="1"/>
          <p:nvPr/>
        </p:nvSpPr>
        <p:spPr>
          <a:xfrm>
            <a:off x="5360068" y="3301448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D5AA03-DD83-6044-6C5C-702D521A041E}"/>
              </a:ext>
            </a:extLst>
          </p:cNvPr>
          <p:cNvSpPr txBox="1"/>
          <p:nvPr/>
        </p:nvSpPr>
        <p:spPr>
          <a:xfrm>
            <a:off x="7026442" y="3301447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B8FA81-DBBE-DC2F-10E1-B09578F73E9C}"/>
              </a:ext>
            </a:extLst>
          </p:cNvPr>
          <p:cNvSpPr txBox="1"/>
          <p:nvPr/>
        </p:nvSpPr>
        <p:spPr>
          <a:xfrm>
            <a:off x="8692816" y="3301447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02539CD-AB89-0903-D7EE-4C1EFE4E8687}"/>
              </a:ext>
            </a:extLst>
          </p:cNvPr>
          <p:cNvSpPr txBox="1"/>
          <p:nvPr/>
        </p:nvSpPr>
        <p:spPr>
          <a:xfrm>
            <a:off x="10359190" y="3301447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F6B691A-C567-98D4-3CE6-1C846E0ED114}"/>
              </a:ext>
            </a:extLst>
          </p:cNvPr>
          <p:cNvSpPr txBox="1"/>
          <p:nvPr/>
        </p:nvSpPr>
        <p:spPr>
          <a:xfrm>
            <a:off x="356936" y="4203030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A691F7E-102C-E765-0B88-E61B69156631}"/>
              </a:ext>
            </a:extLst>
          </p:cNvPr>
          <p:cNvSpPr txBox="1"/>
          <p:nvPr/>
        </p:nvSpPr>
        <p:spPr>
          <a:xfrm>
            <a:off x="2025315" y="4203029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AB241C5-F4B3-43D8-5023-1B4C745BFF95}"/>
              </a:ext>
            </a:extLst>
          </p:cNvPr>
          <p:cNvSpPr txBox="1"/>
          <p:nvPr/>
        </p:nvSpPr>
        <p:spPr>
          <a:xfrm>
            <a:off x="3693694" y="4203028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A60781B-85D6-A457-685B-8FE3D64252A5}"/>
              </a:ext>
            </a:extLst>
          </p:cNvPr>
          <p:cNvSpPr txBox="1"/>
          <p:nvPr/>
        </p:nvSpPr>
        <p:spPr>
          <a:xfrm>
            <a:off x="5360068" y="4203027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255CB6F-D154-CAD6-78A5-80A3B8AA2FD6}"/>
              </a:ext>
            </a:extLst>
          </p:cNvPr>
          <p:cNvSpPr txBox="1"/>
          <p:nvPr/>
        </p:nvSpPr>
        <p:spPr>
          <a:xfrm>
            <a:off x="7026442" y="4203026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1B6646A-53B9-D4FF-E380-76E5C3EFE837}"/>
              </a:ext>
            </a:extLst>
          </p:cNvPr>
          <p:cNvSpPr txBox="1"/>
          <p:nvPr/>
        </p:nvSpPr>
        <p:spPr>
          <a:xfrm>
            <a:off x="8692816" y="4203026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316391B-1800-745B-EE1C-61F51665E8AF}"/>
              </a:ext>
            </a:extLst>
          </p:cNvPr>
          <p:cNvSpPr txBox="1"/>
          <p:nvPr/>
        </p:nvSpPr>
        <p:spPr>
          <a:xfrm>
            <a:off x="10359190" y="4203026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1325675-1AAC-A55F-F5A5-734F3CCA34A7}"/>
              </a:ext>
            </a:extLst>
          </p:cNvPr>
          <p:cNvSpPr txBox="1"/>
          <p:nvPr/>
        </p:nvSpPr>
        <p:spPr>
          <a:xfrm>
            <a:off x="356936" y="5104606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D7DA492-B643-ACE9-B102-6D1A4EFC7177}"/>
              </a:ext>
            </a:extLst>
          </p:cNvPr>
          <p:cNvSpPr txBox="1"/>
          <p:nvPr/>
        </p:nvSpPr>
        <p:spPr>
          <a:xfrm>
            <a:off x="2025315" y="5104605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512DC16-2F44-78A1-90F2-EEDCF7A7FD6D}"/>
              </a:ext>
            </a:extLst>
          </p:cNvPr>
          <p:cNvSpPr txBox="1"/>
          <p:nvPr/>
        </p:nvSpPr>
        <p:spPr>
          <a:xfrm>
            <a:off x="3693694" y="5104604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AC3B5BB-6BEB-4CF2-8555-6A3EA3690003}"/>
              </a:ext>
            </a:extLst>
          </p:cNvPr>
          <p:cNvSpPr txBox="1"/>
          <p:nvPr/>
        </p:nvSpPr>
        <p:spPr>
          <a:xfrm>
            <a:off x="5360068" y="5104603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2A5CFEF-329A-BF01-07E5-657E7EB20956}"/>
              </a:ext>
            </a:extLst>
          </p:cNvPr>
          <p:cNvSpPr txBox="1"/>
          <p:nvPr/>
        </p:nvSpPr>
        <p:spPr>
          <a:xfrm>
            <a:off x="7026442" y="5104602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133BFB-6E3C-61FD-D2BC-D61F65B5A625}"/>
              </a:ext>
            </a:extLst>
          </p:cNvPr>
          <p:cNvSpPr txBox="1"/>
          <p:nvPr/>
        </p:nvSpPr>
        <p:spPr>
          <a:xfrm>
            <a:off x="8692816" y="5104602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0F5BFAB-E546-1B33-45BF-59D32277223C}"/>
              </a:ext>
            </a:extLst>
          </p:cNvPr>
          <p:cNvSpPr txBox="1"/>
          <p:nvPr/>
        </p:nvSpPr>
        <p:spPr>
          <a:xfrm>
            <a:off x="10359190" y="5104602"/>
            <a:ext cx="1471864" cy="376989"/>
          </a:xfrm>
          <a:prstGeom prst="rect">
            <a:avLst/>
          </a:prstGeom>
          <a:noFill/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1239EA7-2EAA-76AC-D92C-2869CD28DD6C}"/>
              </a:ext>
            </a:extLst>
          </p:cNvPr>
          <p:cNvSpPr txBox="1"/>
          <p:nvPr/>
        </p:nvSpPr>
        <p:spPr>
          <a:xfrm>
            <a:off x="249226" y="5933346"/>
            <a:ext cx="3838074" cy="246221"/>
          </a:xfrm>
          <a:prstGeom prst="rect">
            <a:avLst/>
          </a:prstGeom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</a:rPr>
              <a:t>This canvas is interactive. Please add text to boxes outlines in blue</a:t>
            </a:r>
          </a:p>
        </p:txBody>
      </p:sp>
    </p:spTree>
    <p:extLst>
      <p:ext uri="{BB962C8B-B14F-4D97-AF65-F5344CB8AC3E}">
        <p14:creationId xmlns:p14="http://schemas.microsoft.com/office/powerpoint/2010/main" val="130895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107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Source Sans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Jarman</dc:creator>
  <cp:lastModifiedBy>Frida Koslowski</cp:lastModifiedBy>
  <cp:revision>6</cp:revision>
  <cp:lastPrinted>2024-03-27T15:54:23Z</cp:lastPrinted>
  <dcterms:created xsi:type="dcterms:W3CDTF">2023-07-04T08:10:22Z</dcterms:created>
  <dcterms:modified xsi:type="dcterms:W3CDTF">2024-03-28T14:28:49Z</dcterms:modified>
</cp:coreProperties>
</file>