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279" autoAdjust="0"/>
    <p:restoredTop sz="94660"/>
  </p:normalViewPr>
  <p:slideViewPr>
    <p:cSldViewPr snapToGrid="0" showGuides="1">
      <p:cViewPr>
        <p:scale>
          <a:sx n="107" d="100"/>
          <a:sy n="107" d="100"/>
        </p:scale>
        <p:origin x="512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DB84-C8E4-F1BF-747D-9C3916247A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473AFE-AB04-AD57-AE7E-5889CC29E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AE401-4731-E03D-F629-8143205F1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D9D1A-8443-F86F-FE89-D3247FE38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262BF-DFB6-DB3E-82D8-01204C269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79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DCB93-D011-D959-843B-D6F19FF0B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108C41-7D9C-5EB7-CB8B-3A2F97F9B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8A1A8-69B2-1E45-6702-63C2D343E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4CE91-ECB2-FDF0-FFC8-8EB362E1C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BBD5F-7D8E-5929-BCD4-BDEB2C3B5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50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B68EC9-4BE0-2A5E-E307-6C58D5ED89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2C957F-D93B-35FF-1380-5B77DBCD9C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C5B849-674C-14F3-62E3-B3B8DC1C5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C1531-1C0C-52B9-AA6E-D8262C3B6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50B4B-40C0-2601-D3FC-9BF2E09D2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21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33407-66A1-D2D0-DB41-65DD18700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D4D3F-37F1-B097-8AF9-1725276FB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9260F-1847-787C-82AF-3C710ED9A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80269-54EC-2ACD-3CFB-5DE986BB8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9C5D1-1D99-0BD0-751C-0040E4D56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732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162D0-5640-6373-ECB4-0BFE3ED4A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2D94B7-696E-9820-0A39-26F150BE7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8B3F4-275C-348C-6175-8980CFFDD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BE248-6C02-1B83-B46D-BB93C1E6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9550C-D430-3F49-5215-55630B2F8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601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E2801-590D-3278-E31D-70E62A3CD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958C4-56CB-39E3-8B97-1D30E19451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2915A7-18CF-EFBC-BC02-E2F6E6DEB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E5F3A2-FBD9-B3EA-DDC3-8B9F952DB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B9CBA3-34C2-9231-2AFA-51C54AEF6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744D4C-39B8-21F5-6963-7C91C3773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715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C317C-24F3-DCCB-D9F1-8FA9AD733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D98E24-247E-8B83-720A-56CAB7CC7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9B1C06-66B2-ABC3-3C0F-32D15EEFCF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983E97-7721-9457-63CB-0DB95DBA2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901F92-11C3-7D93-263B-CF0E1BA900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1E029B-71D6-8F8E-7387-85111DFBD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145DB1-3B3D-6E2E-1F8B-AC3068559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8430EF-25C0-BA9F-E6BD-2AC391443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732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04716-7D7C-35AA-A0C6-38840C16D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CA6B4F-57F0-DD57-7DB0-7B73E18FB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955D6-0ECB-A2B0-2B31-D2A17FA21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42287D-68C7-F6EA-1F91-82E246B3A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844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743C5B-6A8D-7926-3BFF-DD220B33D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21A894-F2FB-108F-451B-AABD044B7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936DA6-E50B-A3A2-0FD7-D7FBDFFCF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700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2ABD7-65A6-195E-B083-685AB904E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E6910-8B0D-2B92-A01D-7623B2F4E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21B50B-1135-446F-127F-AF421841AD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47A104-006F-AC08-DE20-81CFB2AA0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B03635-7D0C-DB0A-1F88-9AFC615CB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0CA64E-B0FE-DAAE-B79A-C3AF058CE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173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66DC7-B185-BA66-E8F0-4F1A97FA2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500440-8C3E-00B3-47F8-0090F1A983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F23E7B-2B79-40FC-DEEA-CCF75FE2D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9FFC64-B536-5501-C8C0-2E6D4AC98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3667A9-AB9D-BAD6-3B22-FC7D72226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03E00F-5F1A-A97D-B716-DF4582DCF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282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B3EDC6-97E1-B727-DDFC-D69141FA5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47110F-6793-FE81-41D8-EE7650117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CF00F-55BE-1442-900E-FC551D7758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08776-924C-E624-B353-871B28B21E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426DD-F5FE-0841-C49C-B505603447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41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3EB4A87C-0377-C7B2-6B5D-9115C001C5EA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4665676" y="729842"/>
            <a:ext cx="7360067" cy="2525086"/>
            <a:chOff x="4665677" y="732845"/>
            <a:chExt cx="7360067" cy="2525086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EAEE33ED-7A22-CEC9-756B-7E1BF3D9EA9B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65677" y="732845"/>
              <a:ext cx="7360067" cy="25250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7A19AAF-C184-2988-E864-4F4AF41C66DF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66346" y="858680"/>
              <a:ext cx="53941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FIRST AUDIENCES: Beneficiaries, Users, Customers, Stakeholders</a:t>
              </a:r>
              <a:endParaRPr lang="en-GB" sz="1200" dirty="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D4880A7E-8710-AF40-A60C-CB3B52185673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269527" y="765093"/>
              <a:ext cx="1711354" cy="24579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7AA7F988-4811-18C7-3AC7-7D51A21B643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12140" y="2628698"/>
              <a:ext cx="1459684" cy="4949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C0270D5-B780-BD89-2271-65E6CEC6F31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01661" y="2033021"/>
              <a:ext cx="1459684" cy="4949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D0D2436-C7B6-2D6B-9F5D-E48D91A16270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12140" y="1388377"/>
              <a:ext cx="1459684" cy="4949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BF4AB1C-7720-6F0A-18BA-385B03705061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378584" y="847450"/>
              <a:ext cx="14932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HYPOTHESES TO TEST</a:t>
              </a:r>
              <a:endParaRPr lang="en-GB" sz="1200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91E776C-DD5F-7DC1-B983-932C6E8732E8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62153" y="1073412"/>
              <a:ext cx="53941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chemeClr val="tx2"/>
                  </a:solidFill>
                </a:rPr>
                <a:t>Who will benefit most or most easily be benefitted? Who will use the idea to create that benefit? Who is buying it to be used? Who else might be interested?</a:t>
              </a:r>
              <a:endParaRPr lang="en-GB" sz="800" dirty="0">
                <a:solidFill>
                  <a:schemeClr val="tx2"/>
                </a:solidFill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7CF99AD-EBD0-4359-22AF-AEA6BF3E0114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55868" y="2905523"/>
              <a:ext cx="1711354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solidFill>
                    <a:schemeClr val="tx2"/>
                  </a:solidFill>
                </a:rPr>
                <a:t>How will you reach each of these groups?</a:t>
              </a:r>
              <a:endParaRPr lang="en-GB" sz="700" dirty="0">
                <a:solidFill>
                  <a:schemeClr val="tx2"/>
                </a:solidFill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89AD0E42-4B40-84B3-9071-49CEF4E799A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6255" y="147782"/>
            <a:ext cx="2964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ARC IDEA CANVAS</a:t>
            </a:r>
            <a:endParaRPr lang="en-GB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24D5FB-C5F7-FCB3-F5E5-67189E77A2D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096000" y="147782"/>
            <a:ext cx="5929745" cy="4646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B29D9F-0B27-36CF-B45F-9FDB1D857E0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65908" y="243064"/>
            <a:ext cx="2785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IDEA</a:t>
            </a:r>
            <a:r>
              <a:rPr lang="en-US"/>
              <a:t>: 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AD220D-FAB2-2B0A-8C90-BA6A0AFE5FF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951053" y="243064"/>
            <a:ext cx="2785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AUTHOR:</a:t>
            </a:r>
            <a:endParaRPr lang="en-GB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C0468E8-E15B-0BDA-D60D-5E334A5DE523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76837" y="729842"/>
            <a:ext cx="4186106" cy="2525086"/>
            <a:chOff x="276837" y="729842"/>
            <a:chExt cx="4186106" cy="252508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27DF190-C015-1C48-0ACB-063927B168E2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6837" y="729842"/>
              <a:ext cx="4186106" cy="25250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3BC83F-CE3A-DEF6-DB9B-59DB0DA7EBD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7505" y="855677"/>
              <a:ext cx="19294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PROBLEM/OPPORTUNITY</a:t>
              </a:r>
              <a:endParaRPr lang="en-GB" sz="1200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8D29402-ADB9-2A13-E844-A92864673B01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18033" y="763398"/>
              <a:ext cx="1711354" cy="24579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6341AC3-36C5-083A-E8F1-9284F57822F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52257" y="2608976"/>
              <a:ext cx="1459684" cy="4949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CF8C38E-5877-AC08-F6C9-6E9C4F606BA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43868" y="1992385"/>
              <a:ext cx="1459684" cy="4949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5467758-67D9-C279-E89F-C1EA9108E90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43868" y="1375794"/>
              <a:ext cx="1459684" cy="4949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9FA8D4D-05EA-F3D1-357E-24B6A76B2903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18702" y="847450"/>
              <a:ext cx="14932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HYPOTHESES TO TEST</a:t>
              </a:r>
              <a:endParaRPr lang="en-GB" sz="1200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EC22D3F-B427-5482-5E5E-F84AF10BDB4F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3312" y="1070409"/>
              <a:ext cx="17113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chemeClr val="tx2"/>
                  </a:solidFill>
                </a:rPr>
                <a:t>What problem are you solving or what opportunity are you creating?</a:t>
              </a:r>
              <a:endParaRPr lang="en-GB" sz="800" dirty="0">
                <a:solidFill>
                  <a:schemeClr val="tx2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C6E62D6-833A-6400-5A58-6213B4082BE3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58633" y="1992385"/>
              <a:ext cx="171135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solidFill>
                    <a:schemeClr val="tx2"/>
                  </a:solidFill>
                </a:rPr>
                <a:t>Are you able to provide a quantification of the problem or opportunity?</a:t>
              </a:r>
              <a:endParaRPr lang="en-GB" sz="700" dirty="0">
                <a:solidFill>
                  <a:schemeClr val="tx2"/>
                </a:solidFill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2947551-2A16-E26D-55CD-EFF3B8426AF4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3312" y="2575807"/>
              <a:ext cx="171135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solidFill>
                    <a:schemeClr val="tx2"/>
                  </a:solidFill>
                </a:rPr>
                <a:t>Are you able to provide a qualified example of the problem or opportunity?</a:t>
              </a:r>
              <a:endParaRPr lang="en-GB" sz="700" dirty="0">
                <a:solidFill>
                  <a:schemeClr val="tx2"/>
                </a:solidFill>
              </a:endParaRP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894198DA-2034-0BAC-B178-0BEE382C0B1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76837" y="3637400"/>
            <a:ext cx="4186106" cy="25250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723D35A-6358-3F06-13CD-00104E97ED3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15260" y="3763235"/>
            <a:ext cx="19294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SOLUTION/MITIGATION</a:t>
            </a:r>
            <a:endParaRPr lang="en-GB" sz="12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78233E4-A66F-C891-3464-D0B19372434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709645" y="3665224"/>
            <a:ext cx="1711354" cy="24579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88BDA3F-DD36-3971-4FB6-5ABECCD9127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843868" y="5515600"/>
            <a:ext cx="1459684" cy="494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C8B6569-8B91-998E-2104-9B30885B375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843868" y="4900949"/>
            <a:ext cx="1459684" cy="494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63A9671-4A15-05AB-A1C8-B2E2DA84409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818702" y="4292932"/>
            <a:ext cx="1459684" cy="494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41731F7-477F-2F0D-2AC0-3A0E1CA6E4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01924" y="3746064"/>
            <a:ext cx="1493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HYPOTHESES TO TEST</a:t>
            </a:r>
            <a:endParaRPr lang="en-GB" sz="12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0EE130F-407E-B572-10EA-8F7DBD6E14E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11067" y="3977967"/>
            <a:ext cx="17113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</a:rPr>
              <a:t>What is your idea and how does it create value?</a:t>
            </a:r>
            <a:endParaRPr lang="en-GB" sz="800" dirty="0">
              <a:solidFill>
                <a:schemeClr val="tx2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33CC303-7D6A-7281-997A-57802F0E604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96388" y="4899943"/>
            <a:ext cx="17113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chemeClr val="tx2"/>
                </a:solidFill>
              </a:rPr>
              <a:t>What makes it better than existing solutions or alternatives?</a:t>
            </a:r>
            <a:endParaRPr lang="en-GB" sz="700" dirty="0">
              <a:solidFill>
                <a:schemeClr val="tx2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C416B3B-0BE3-0B42-74B3-72D5C0DDF8E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11067" y="5483365"/>
            <a:ext cx="171135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chemeClr val="tx2"/>
                </a:solidFill>
              </a:rPr>
              <a:t>Is the idea easily replicated by others?</a:t>
            </a:r>
            <a:endParaRPr lang="en-GB" sz="700" dirty="0">
              <a:solidFill>
                <a:schemeClr val="tx2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ABA3339-7206-1A6C-F83C-FF9D6AED389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331078" y="3637400"/>
            <a:ext cx="3694665" cy="25250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445A435-B677-D0E5-3D2C-008E24C95EC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56858" y="3763235"/>
            <a:ext cx="17036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REVENUE MODEL</a:t>
            </a:r>
            <a:endParaRPr lang="en-GB" sz="120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BBDA407-3D3E-227B-FD94-C24950A436F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269527" y="3670956"/>
            <a:ext cx="1711354" cy="24579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D3D1CAC-0E60-A902-BC61-09B4231FF4C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412140" y="5533253"/>
            <a:ext cx="1459684" cy="494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86240E4-D715-0990-3BFA-853F8F997A1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401661" y="4937576"/>
            <a:ext cx="1459684" cy="494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CFE7B51-EC55-4D59-A7D0-09C03972741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412140" y="4292932"/>
            <a:ext cx="1459684" cy="494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AE34F25-EE79-F988-5B63-22D23B2FD44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368104" y="3742621"/>
            <a:ext cx="1493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HYPOTHESES TO TEST</a:t>
            </a:r>
            <a:endParaRPr lang="en-GB" sz="12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A3F7785-2468-FA7A-074A-C9F69CA9CAA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44919" y="4035516"/>
            <a:ext cx="1751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</a:rPr>
              <a:t>How (and from where) will you acquire initial and ongoing funding to provide your product or service?</a:t>
            </a:r>
          </a:p>
        </p:txBody>
      </p:sp>
      <p:sp>
        <p:nvSpPr>
          <p:cNvPr id="55" name="object 30">
            <a:extLst>
              <a:ext uri="{FF2B5EF4-FFF2-40B4-BE49-F238E27FC236}">
                <a16:creationId xmlns:a16="http://schemas.microsoft.com/office/drawing/2014/main" id="{97412643-8A7D-68A1-B5E6-51B4764CCD4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4592" y="6339897"/>
            <a:ext cx="2730612" cy="1101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sz="600" spc="-25" dirty="0">
                <a:solidFill>
                  <a:srgbClr val="231F20"/>
                </a:solidFill>
                <a:cs typeface="Palatino Linotype"/>
              </a:rPr>
              <a:t>The </a:t>
            </a:r>
            <a:r>
              <a:rPr lang="en-US" sz="600" spc="-25" dirty="0">
                <a:solidFill>
                  <a:srgbClr val="231F20"/>
                </a:solidFill>
                <a:cs typeface="Palatino Linotype"/>
              </a:rPr>
              <a:t>original </a:t>
            </a:r>
            <a:r>
              <a:rPr sz="600" spc="-20" dirty="0">
                <a:solidFill>
                  <a:srgbClr val="231F20"/>
                </a:solidFill>
                <a:cs typeface="Palatino Linotype"/>
              </a:rPr>
              <a:t>Idea</a:t>
            </a:r>
            <a:r>
              <a:rPr sz="600" spc="-25" dirty="0">
                <a:solidFill>
                  <a:srgbClr val="231F20"/>
                </a:solidFill>
                <a:cs typeface="Palatino Linotype"/>
              </a:rPr>
              <a:t> </a:t>
            </a:r>
            <a:r>
              <a:rPr sz="600" spc="-35" dirty="0">
                <a:solidFill>
                  <a:srgbClr val="231F20"/>
                </a:solidFill>
                <a:cs typeface="Palatino Linotype"/>
              </a:rPr>
              <a:t>Canvas</a:t>
            </a:r>
            <a:r>
              <a:rPr sz="600" spc="-20" dirty="0">
                <a:solidFill>
                  <a:srgbClr val="231F20"/>
                </a:solidFill>
                <a:cs typeface="Palatino Linotype"/>
              </a:rPr>
              <a:t> </a:t>
            </a:r>
            <a:r>
              <a:rPr sz="600" spc="-25" dirty="0">
                <a:solidFill>
                  <a:srgbClr val="231F20"/>
                </a:solidFill>
                <a:cs typeface="Palatino Linotype"/>
              </a:rPr>
              <a:t>was </a:t>
            </a:r>
            <a:r>
              <a:rPr sz="600" spc="-20" dirty="0">
                <a:solidFill>
                  <a:srgbClr val="231F20"/>
                </a:solidFill>
                <a:cs typeface="Palatino Linotype"/>
              </a:rPr>
              <a:t>created</a:t>
            </a:r>
            <a:r>
              <a:rPr sz="600" spc="-25" dirty="0">
                <a:solidFill>
                  <a:srgbClr val="231F20"/>
                </a:solidFill>
                <a:cs typeface="Palatino Linotype"/>
              </a:rPr>
              <a:t> </a:t>
            </a:r>
            <a:r>
              <a:rPr sz="600" spc="-15" dirty="0">
                <a:solidFill>
                  <a:srgbClr val="231F20"/>
                </a:solidFill>
                <a:cs typeface="Palatino Linotype"/>
              </a:rPr>
              <a:t>by:</a:t>
            </a:r>
            <a:r>
              <a:rPr sz="600" spc="-20" dirty="0">
                <a:solidFill>
                  <a:srgbClr val="231F20"/>
                </a:solidFill>
                <a:cs typeface="Palatino Linotype"/>
              </a:rPr>
              <a:t> </a:t>
            </a:r>
            <a:r>
              <a:rPr sz="600" spc="-10" dirty="0">
                <a:solidFill>
                  <a:srgbClr val="231F20"/>
                </a:solidFill>
                <a:cs typeface="Palatino Linotype"/>
              </a:rPr>
              <a:t>Ben</a:t>
            </a:r>
            <a:r>
              <a:rPr sz="600" spc="-25" dirty="0">
                <a:solidFill>
                  <a:srgbClr val="231F20"/>
                </a:solidFill>
                <a:cs typeface="Palatino Linotype"/>
              </a:rPr>
              <a:t> </a:t>
            </a:r>
            <a:r>
              <a:rPr sz="600" spc="-45" dirty="0">
                <a:solidFill>
                  <a:srgbClr val="231F20"/>
                </a:solidFill>
                <a:cs typeface="Palatino Linotype"/>
              </a:rPr>
              <a:t>Mumby-Croft</a:t>
            </a:r>
            <a:r>
              <a:rPr sz="600" spc="-25" dirty="0">
                <a:solidFill>
                  <a:srgbClr val="231F20"/>
                </a:solidFill>
                <a:cs typeface="Palatino Linotype"/>
              </a:rPr>
              <a:t> </a:t>
            </a:r>
            <a:r>
              <a:rPr sz="600" spc="-20" dirty="0">
                <a:solidFill>
                  <a:srgbClr val="231F20"/>
                </a:solidFill>
                <a:cs typeface="Palatino Linotype"/>
              </a:rPr>
              <a:t>and </a:t>
            </a:r>
            <a:r>
              <a:rPr sz="600" spc="-50" dirty="0">
                <a:solidFill>
                  <a:srgbClr val="231F20"/>
                </a:solidFill>
                <a:cs typeface="Palatino Linotype"/>
              </a:rPr>
              <a:t>Dr</a:t>
            </a:r>
            <a:r>
              <a:rPr sz="600" spc="-25" dirty="0">
                <a:solidFill>
                  <a:srgbClr val="231F20"/>
                </a:solidFill>
                <a:cs typeface="Palatino Linotype"/>
              </a:rPr>
              <a:t> </a:t>
            </a:r>
            <a:r>
              <a:rPr sz="600" spc="-30" dirty="0" err="1">
                <a:solidFill>
                  <a:srgbClr val="231F20"/>
                </a:solidFill>
                <a:cs typeface="Palatino Linotype"/>
              </a:rPr>
              <a:t>Harveen</a:t>
            </a:r>
            <a:r>
              <a:rPr sz="600" spc="-20" dirty="0">
                <a:solidFill>
                  <a:srgbClr val="231F20"/>
                </a:solidFill>
                <a:cs typeface="Palatino Linotype"/>
              </a:rPr>
              <a:t> </a:t>
            </a:r>
            <a:r>
              <a:rPr sz="600" spc="-40" dirty="0" err="1">
                <a:solidFill>
                  <a:srgbClr val="231F20"/>
                </a:solidFill>
                <a:cs typeface="Palatino Linotype"/>
              </a:rPr>
              <a:t>Chugh</a:t>
            </a:r>
            <a:endParaRPr sz="600" dirty="0">
              <a:cs typeface="Palatino Linotype"/>
            </a:endParaRPr>
          </a:p>
        </p:txBody>
      </p:sp>
      <p:sp>
        <p:nvSpPr>
          <p:cNvPr id="56" name="object 30">
            <a:extLst>
              <a:ext uri="{FF2B5EF4-FFF2-40B4-BE49-F238E27FC236}">
                <a16:creationId xmlns:a16="http://schemas.microsoft.com/office/drawing/2014/main" id="{5250442A-BD12-CB11-872B-A9A767BBA27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26970" y="6332336"/>
            <a:ext cx="2730612" cy="1101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en-US" sz="600" spc="-25" dirty="0">
                <a:solidFill>
                  <a:srgbClr val="231F20"/>
                </a:solidFill>
                <a:cs typeface="Palatino Linotype"/>
              </a:rPr>
              <a:t>This version was developed by Dave Jarman for use by the ARC Accelerator in 2023</a:t>
            </a:r>
            <a:r>
              <a:rPr lang="en-US" sz="600" spc="-25" dirty="0">
                <a:solidFill>
                  <a:srgbClr val="231F20"/>
                </a:solidFill>
                <a:latin typeface="Palatino Linotype"/>
                <a:cs typeface="Palatino Linotype"/>
              </a:rPr>
              <a:t>.</a:t>
            </a:r>
            <a:endParaRPr sz="600" dirty="0">
              <a:latin typeface="Palatino Linotype"/>
              <a:cs typeface="Palatino Linotype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B3D23A3-9BBE-B510-D085-4BDE448D92F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555948" y="3637400"/>
            <a:ext cx="3682125" cy="25250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1D5063-C019-A26C-F01C-1A74DF04F51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29100" y="3763235"/>
            <a:ext cx="1848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IMPACT MODEL</a:t>
            </a:r>
            <a:endParaRPr lang="en-GB" sz="12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2D61DAA-EC60-6D05-4057-5D58CBE6706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495291" y="3670956"/>
            <a:ext cx="1711354" cy="24579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90B1589-FE13-79BA-883C-F3FD316E14A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37904" y="5533253"/>
            <a:ext cx="1459684" cy="494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5D90DE9-E91D-2D06-2A8B-59E62B96D0C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37904" y="4922879"/>
            <a:ext cx="1459684" cy="494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A10C65C-7D22-50BD-F050-20619F2952F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1126" y="4292932"/>
            <a:ext cx="1459684" cy="494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F85C33B-9A44-E78C-20ED-2D6D45F0CDF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04348" y="3760259"/>
            <a:ext cx="1493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HYPOTHESES TO TEST</a:t>
            </a:r>
            <a:endParaRPr lang="en-GB" sz="12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B362F9A-766D-D7E7-84A5-0D2DCDDC97E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35385" y="4037212"/>
            <a:ext cx="1838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</a:rPr>
              <a:t>How will you measure it’s being adopted and creating an impact?</a:t>
            </a:r>
            <a:endParaRPr lang="en-GB" sz="800" dirty="0">
              <a:solidFill>
                <a:schemeClr val="tx2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B55A399-3008-D548-A5F0-D6AAEF77FD2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087595" y="1541759"/>
            <a:ext cx="1255552" cy="116952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7C024F8-67A3-2A25-6FC5-50233F266A8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414453" y="1543846"/>
            <a:ext cx="1255552" cy="116952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0945CF2-FF05-5CDE-25E3-74D5DC751AB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735703" y="1539041"/>
            <a:ext cx="1255552" cy="116952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600F8DC-4674-CB9C-1669-C749715D000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766345" y="1541759"/>
            <a:ext cx="1255552" cy="116952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1" name="Picture 80" descr="A black background with a black square&#10;&#10;Description automatically generated">
            <a:extLst>
              <a:ext uri="{FF2B5EF4-FFF2-40B4-BE49-F238E27FC236}">
                <a16:creationId xmlns:a16="http://schemas.microsoft.com/office/drawing/2014/main" id="{E644BF8C-1D40-A1A1-062C-B7C4D0BBDF9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251" y="6263213"/>
            <a:ext cx="3022817" cy="559781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5C12DBFB-B10B-B305-EE52-8FDE59DE6D32}"/>
              </a:ext>
            </a:extLst>
          </p:cNvPr>
          <p:cNvSpPr txBox="1"/>
          <p:nvPr/>
        </p:nvSpPr>
        <p:spPr>
          <a:xfrm>
            <a:off x="5939393" y="6294720"/>
            <a:ext cx="2730612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700" b="0" i="0" dirty="0">
                <a:solidFill>
                  <a:srgbClr val="333333"/>
                </a:solidFill>
                <a:effectLst/>
              </a:rPr>
              <a:t>ARC Idea Canvas © 2023 by Dave Jarman is licensed under CC BY-NC 4.0. To view a copy of this license, visit http://creativecommons.org/licenses/by-nc/4.0/</a:t>
            </a:r>
            <a:endParaRPr lang="en-GB" sz="7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7CBF16B-F585-0820-E379-4D53121E268D}"/>
              </a:ext>
            </a:extLst>
          </p:cNvPr>
          <p:cNvSpPr txBox="1"/>
          <p:nvPr/>
        </p:nvSpPr>
        <p:spPr>
          <a:xfrm>
            <a:off x="6840638" y="277450"/>
            <a:ext cx="2106592" cy="24622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F0AF43C-5F6B-D1CD-3F90-CF90890DDB7C}"/>
              </a:ext>
            </a:extLst>
          </p:cNvPr>
          <p:cNvSpPr txBox="1"/>
          <p:nvPr/>
        </p:nvSpPr>
        <p:spPr>
          <a:xfrm>
            <a:off x="9965803" y="277450"/>
            <a:ext cx="1979270" cy="24622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2977F95-8981-D86A-2817-EB38E273F02E}"/>
              </a:ext>
            </a:extLst>
          </p:cNvPr>
          <p:cNvSpPr txBox="1"/>
          <p:nvPr/>
        </p:nvSpPr>
        <p:spPr>
          <a:xfrm>
            <a:off x="2841585" y="4279740"/>
            <a:ext cx="1469985" cy="24622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046BA49-EA80-E105-5DF7-ACE21BD29B42}"/>
              </a:ext>
            </a:extLst>
          </p:cNvPr>
          <p:cNvSpPr txBox="1"/>
          <p:nvPr/>
        </p:nvSpPr>
        <p:spPr>
          <a:xfrm>
            <a:off x="2841586" y="4893197"/>
            <a:ext cx="1469985" cy="24622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D74E471-7E97-B8EA-77A0-3E82FCDB7E3F}"/>
              </a:ext>
            </a:extLst>
          </p:cNvPr>
          <p:cNvSpPr txBox="1"/>
          <p:nvPr/>
        </p:nvSpPr>
        <p:spPr>
          <a:xfrm>
            <a:off x="2841585" y="5503763"/>
            <a:ext cx="1469985" cy="24622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6B8185D-67A6-6184-10AE-68796E613761}"/>
              </a:ext>
            </a:extLst>
          </p:cNvPr>
          <p:cNvSpPr txBox="1"/>
          <p:nvPr/>
        </p:nvSpPr>
        <p:spPr>
          <a:xfrm>
            <a:off x="10411425" y="4279740"/>
            <a:ext cx="1469985" cy="24622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E11BA75-888B-AF44-18C2-C574A267395D}"/>
              </a:ext>
            </a:extLst>
          </p:cNvPr>
          <p:cNvSpPr txBox="1"/>
          <p:nvPr/>
        </p:nvSpPr>
        <p:spPr>
          <a:xfrm>
            <a:off x="10411426" y="4893197"/>
            <a:ext cx="1469985" cy="24622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DD01FBF-7A43-157C-77B9-91671F25A42C}"/>
              </a:ext>
            </a:extLst>
          </p:cNvPr>
          <p:cNvSpPr txBox="1"/>
          <p:nvPr/>
        </p:nvSpPr>
        <p:spPr>
          <a:xfrm>
            <a:off x="10411425" y="5503763"/>
            <a:ext cx="1469985" cy="24622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EBB6666-5502-4BFB-AE64-5176B012AA80}"/>
              </a:ext>
            </a:extLst>
          </p:cNvPr>
          <p:cNvSpPr txBox="1"/>
          <p:nvPr/>
        </p:nvSpPr>
        <p:spPr>
          <a:xfrm>
            <a:off x="10411424" y="1377387"/>
            <a:ext cx="1469985" cy="24622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72D7D80-0353-C726-CD9F-B0D25B17AD32}"/>
              </a:ext>
            </a:extLst>
          </p:cNvPr>
          <p:cNvSpPr txBox="1"/>
          <p:nvPr/>
        </p:nvSpPr>
        <p:spPr>
          <a:xfrm>
            <a:off x="10411425" y="1990844"/>
            <a:ext cx="1469985" cy="24622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BF155A0-5575-BA3A-2130-A5C32AAFEF6B}"/>
              </a:ext>
            </a:extLst>
          </p:cNvPr>
          <p:cNvSpPr txBox="1"/>
          <p:nvPr/>
        </p:nvSpPr>
        <p:spPr>
          <a:xfrm>
            <a:off x="10411424" y="2601410"/>
            <a:ext cx="1469985" cy="24622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96E8960-4B73-895A-B103-D398645A621E}"/>
              </a:ext>
            </a:extLst>
          </p:cNvPr>
          <p:cNvSpPr txBox="1"/>
          <p:nvPr/>
        </p:nvSpPr>
        <p:spPr>
          <a:xfrm>
            <a:off x="445152" y="1451012"/>
            <a:ext cx="1469985" cy="24622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9B87E6F-EDF5-7E21-A4CC-C5A3F5629F5E}"/>
              </a:ext>
            </a:extLst>
          </p:cNvPr>
          <p:cNvSpPr txBox="1"/>
          <p:nvPr/>
        </p:nvSpPr>
        <p:spPr>
          <a:xfrm>
            <a:off x="445152" y="2313232"/>
            <a:ext cx="1469985" cy="24622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959B965-A547-6792-F227-761F373353B6}"/>
              </a:ext>
            </a:extLst>
          </p:cNvPr>
          <p:cNvSpPr txBox="1"/>
          <p:nvPr/>
        </p:nvSpPr>
        <p:spPr>
          <a:xfrm>
            <a:off x="445152" y="2886091"/>
            <a:ext cx="1469985" cy="24622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FF65150-FC37-612C-4E85-F1F0FAAB8370}"/>
              </a:ext>
            </a:extLst>
          </p:cNvPr>
          <p:cNvSpPr txBox="1"/>
          <p:nvPr/>
        </p:nvSpPr>
        <p:spPr>
          <a:xfrm>
            <a:off x="445152" y="4305697"/>
            <a:ext cx="1469985" cy="24622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443B8B2-4E21-0018-528A-37FE61FBFFAF}"/>
              </a:ext>
            </a:extLst>
          </p:cNvPr>
          <p:cNvSpPr txBox="1"/>
          <p:nvPr/>
        </p:nvSpPr>
        <p:spPr>
          <a:xfrm>
            <a:off x="445152" y="5179457"/>
            <a:ext cx="1469985" cy="24622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394D45C-045A-F061-3357-C5A22EF7F07E}"/>
              </a:ext>
            </a:extLst>
          </p:cNvPr>
          <p:cNvSpPr txBox="1"/>
          <p:nvPr/>
        </p:nvSpPr>
        <p:spPr>
          <a:xfrm>
            <a:off x="445152" y="5749559"/>
            <a:ext cx="1469985" cy="24622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764DF4F-57E1-09F4-A3D8-F38B823D4409}"/>
              </a:ext>
            </a:extLst>
          </p:cNvPr>
          <p:cNvSpPr txBox="1"/>
          <p:nvPr/>
        </p:nvSpPr>
        <p:spPr>
          <a:xfrm>
            <a:off x="6469945" y="2879793"/>
            <a:ext cx="1469985" cy="24622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6F19154-5C26-AAEB-BB4B-48B46B3F65B3}"/>
              </a:ext>
            </a:extLst>
          </p:cNvPr>
          <p:cNvSpPr txBox="1"/>
          <p:nvPr/>
        </p:nvSpPr>
        <p:spPr>
          <a:xfrm>
            <a:off x="2112411" y="232939"/>
            <a:ext cx="3757935" cy="24622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This canvas is interactive. Please add text to boxes outlined in blue 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9815DC3-8CC3-F5AA-34FF-3A49954DA25B}"/>
              </a:ext>
            </a:extLst>
          </p:cNvPr>
          <p:cNvSpPr txBox="1"/>
          <p:nvPr/>
        </p:nvSpPr>
        <p:spPr>
          <a:xfrm>
            <a:off x="6615617" y="4290916"/>
            <a:ext cx="1469985" cy="24622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C903A99-7EA0-7BEA-422B-203E64A58939}"/>
              </a:ext>
            </a:extLst>
          </p:cNvPr>
          <p:cNvSpPr txBox="1"/>
          <p:nvPr/>
        </p:nvSpPr>
        <p:spPr>
          <a:xfrm>
            <a:off x="6615618" y="4904373"/>
            <a:ext cx="1469985" cy="24622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88FC81E-0DD2-A0FE-24DF-2EF4C2A559A5}"/>
              </a:ext>
            </a:extLst>
          </p:cNvPr>
          <p:cNvSpPr txBox="1"/>
          <p:nvPr/>
        </p:nvSpPr>
        <p:spPr>
          <a:xfrm>
            <a:off x="6615617" y="5514939"/>
            <a:ext cx="1469985" cy="24622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931D56B-6E90-4DEC-99FF-9C1B180AB36C}"/>
              </a:ext>
            </a:extLst>
          </p:cNvPr>
          <p:cNvSpPr txBox="1"/>
          <p:nvPr/>
        </p:nvSpPr>
        <p:spPr>
          <a:xfrm>
            <a:off x="4718058" y="4494007"/>
            <a:ext cx="1509318" cy="69532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DBE4C91-130F-51D0-966A-5AA5D2FA5080}"/>
              </a:ext>
            </a:extLst>
          </p:cNvPr>
          <p:cNvSpPr txBox="1"/>
          <p:nvPr/>
        </p:nvSpPr>
        <p:spPr>
          <a:xfrm>
            <a:off x="8525968" y="4497181"/>
            <a:ext cx="1510069" cy="710539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F6F7F48-25E4-7068-97AF-BCD8C1BB6A3D}"/>
              </a:ext>
            </a:extLst>
          </p:cNvPr>
          <p:cNvSpPr txBox="1"/>
          <p:nvPr/>
        </p:nvSpPr>
        <p:spPr>
          <a:xfrm>
            <a:off x="2847372" y="1377387"/>
            <a:ext cx="1469985" cy="2462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2EFC5142-60B7-EEA5-84AB-AE85E61EEF0F}"/>
              </a:ext>
            </a:extLst>
          </p:cNvPr>
          <p:cNvSpPr txBox="1"/>
          <p:nvPr/>
        </p:nvSpPr>
        <p:spPr>
          <a:xfrm>
            <a:off x="2847372" y="1990844"/>
            <a:ext cx="1469985" cy="2462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8C37889-DABC-C8CC-756C-B4DA37EEF174}"/>
              </a:ext>
            </a:extLst>
          </p:cNvPr>
          <p:cNvSpPr txBox="1"/>
          <p:nvPr/>
        </p:nvSpPr>
        <p:spPr>
          <a:xfrm>
            <a:off x="2847372" y="2615878"/>
            <a:ext cx="1469985" cy="2462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C9455CF1-E7EC-6127-3C28-3BDB9DE92002}"/>
              </a:ext>
            </a:extLst>
          </p:cNvPr>
          <p:cNvSpPr txBox="1"/>
          <p:nvPr/>
        </p:nvSpPr>
        <p:spPr>
          <a:xfrm>
            <a:off x="4817753" y="1610961"/>
            <a:ext cx="1147128" cy="7597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370746C-ADD0-F01B-7AE8-E73E4A57BE2E}"/>
              </a:ext>
            </a:extLst>
          </p:cNvPr>
          <p:cNvSpPr txBox="1"/>
          <p:nvPr/>
        </p:nvSpPr>
        <p:spPr>
          <a:xfrm>
            <a:off x="6147789" y="1622196"/>
            <a:ext cx="1147128" cy="7597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16F6C01E-CC17-031D-B83C-1E86D2ECAB68}"/>
              </a:ext>
            </a:extLst>
          </p:cNvPr>
          <p:cNvSpPr txBox="1"/>
          <p:nvPr/>
        </p:nvSpPr>
        <p:spPr>
          <a:xfrm>
            <a:off x="7475281" y="1622071"/>
            <a:ext cx="1147128" cy="7597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E825FD99-682D-9D84-DEE6-B31CA2775AFF}"/>
              </a:ext>
            </a:extLst>
          </p:cNvPr>
          <p:cNvSpPr txBox="1"/>
          <p:nvPr/>
        </p:nvSpPr>
        <p:spPr>
          <a:xfrm>
            <a:off x="8808205" y="1622071"/>
            <a:ext cx="1147128" cy="7597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30895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264</Words>
  <Application>Microsoft Macintosh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 Linotype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Jarman</dc:creator>
  <cp:lastModifiedBy>Frida Koslowski</cp:lastModifiedBy>
  <cp:revision>5</cp:revision>
  <dcterms:created xsi:type="dcterms:W3CDTF">2023-07-04T08:10:22Z</dcterms:created>
  <dcterms:modified xsi:type="dcterms:W3CDTF">2024-03-28T16:02:50Z</dcterms:modified>
</cp:coreProperties>
</file>